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58" r:id="rId3"/>
    <p:sldId id="390" r:id="rId4"/>
    <p:sldId id="396" r:id="rId5"/>
    <p:sldId id="403" r:id="rId6"/>
    <p:sldId id="397" r:id="rId7"/>
    <p:sldId id="359" r:id="rId8"/>
    <p:sldId id="385" r:id="rId9"/>
    <p:sldId id="402" r:id="rId10"/>
    <p:sldId id="393" r:id="rId11"/>
    <p:sldId id="399" r:id="rId12"/>
    <p:sldId id="401" r:id="rId13"/>
    <p:sldId id="400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1B9"/>
    <a:srgbClr val="534949"/>
    <a:srgbClr val="063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100" y="-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3A23-9F59-40EC-A1D2-10F47FBF7F48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BBA2-BD2E-4512-857A-C0FEA745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E735-C9A3-4F73-B2BC-C325992EE69D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E7F1-F421-4E30-8946-757C88358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3/1/2016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43563C-D9B3-4432-B336-144C997D6215}" type="datetime1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71438" y="6154956"/>
            <a:ext cx="6286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BEB8713-95A4-4DEE-918C-D29D1E8BB665}" type="slidenum">
              <a: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‹#›</a:t>
            </a:fld>
            <a:r>
              <a:rPr lang="en-US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" t="2241" r="21203" b="48635"/>
          <a:stretch/>
        </p:blipFill>
        <p:spPr>
          <a:xfrm>
            <a:off x="631309" y="5908789"/>
            <a:ext cx="1476612" cy="705853"/>
          </a:xfrm>
          <a:prstGeom prst="rect">
            <a:avLst/>
          </a:prstGeom>
        </p:spPr>
      </p:pic>
      <p:pic>
        <p:nvPicPr>
          <p:cNvPr id="1030" name="Picture 6" descr="http://plaza.ufl.edu/hsodano/MASS_LAB_files/UF%20Logo.gif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909" y="6075784"/>
            <a:ext cx="2548741" cy="4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sie.ufl.edu/common/images/essie_logo_main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315" y="5906184"/>
            <a:ext cx="2271202" cy="7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01" y="681360"/>
            <a:ext cx="6593199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FIELD STUDY AND ANALYTICAL ASSESSMENT OF SEALED ATTICS CONDUCTED FOR THE STATE OF FLORIDA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441580"/>
            <a:ext cx="1981200" cy="1478910"/>
          </a:xfrm>
        </p:spPr>
        <p:txBody>
          <a:bodyPr/>
          <a:lstStyle/>
          <a:p>
            <a:pPr algn="ctr"/>
            <a:r>
              <a:rPr lang="en-US" dirty="0" smtClean="0"/>
              <a:t>24February</a:t>
            </a:r>
          </a:p>
          <a:p>
            <a:pPr algn="ctr"/>
            <a:r>
              <a:rPr lang="en-US" dirty="0" smtClean="0"/>
              <a:t>2016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993434"/>
            <a:ext cx="6477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>David O. Prevatt, PhD, P.E.</a:t>
            </a:r>
          </a:p>
          <a:p>
            <a:pPr algn="r"/>
            <a:r>
              <a:rPr lang="en-US" sz="1800" dirty="0" smtClean="0"/>
              <a:t>Associate Professor</a:t>
            </a:r>
          </a:p>
          <a:p>
            <a:pPr algn="r"/>
            <a:r>
              <a:rPr lang="en-US" sz="1800" dirty="0"/>
              <a:t>University of Florida, Gainesville, </a:t>
            </a:r>
            <a:r>
              <a:rPr lang="en-US" sz="1800" dirty="0" smtClean="0"/>
              <a:t>FL</a:t>
            </a:r>
          </a:p>
          <a:p>
            <a:pPr algn="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" t="2241" r="21203" b="48635"/>
          <a:stretch/>
        </p:blipFill>
        <p:spPr>
          <a:xfrm>
            <a:off x="7199504" y="500823"/>
            <a:ext cx="1616836" cy="7728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15141" y="6089801"/>
            <a:ext cx="1981200" cy="6211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http://www.essie.ufl.edu/common/images/essie_logo_mai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141" y="6089801"/>
            <a:ext cx="1976459" cy="6211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995305" y="4943086"/>
            <a:ext cx="2008868" cy="356672"/>
            <a:chOff x="7077584" y="1585272"/>
            <a:chExt cx="1939162" cy="344296"/>
          </a:xfrm>
          <a:effectLst/>
        </p:grpSpPr>
        <p:sp>
          <p:nvSpPr>
            <p:cNvPr id="8" name="Rectangle 7"/>
            <p:cNvSpPr/>
            <p:nvPr/>
          </p:nvSpPr>
          <p:spPr>
            <a:xfrm>
              <a:off x="7077584" y="1585272"/>
              <a:ext cx="1939162" cy="34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http://plaza.ufl.edu/hsodano/MASS_LAB_files/UF%20Logo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303" y="1585272"/>
              <a:ext cx="1876297" cy="34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ubtitle 2"/>
          <p:cNvSpPr txBox="1">
            <a:spLocks/>
          </p:cNvSpPr>
          <p:nvPr/>
        </p:nvSpPr>
        <p:spPr>
          <a:xfrm>
            <a:off x="304800" y="4380274"/>
            <a:ext cx="6477000" cy="1709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/>
          </a:p>
          <a:p>
            <a:pPr algn="r"/>
            <a:r>
              <a:rPr lang="en-US" sz="1800" dirty="0" smtClean="0"/>
              <a:t>William Miller, Ph.D., P.E.</a:t>
            </a:r>
          </a:p>
          <a:p>
            <a:pPr algn="r"/>
            <a:r>
              <a:rPr lang="en-US" sz="1800" dirty="0" smtClean="0"/>
              <a:t>Research Scientist Oak Ridge National Laboratory</a:t>
            </a:r>
          </a:p>
          <a:p>
            <a:pPr algn="r"/>
            <a:r>
              <a:rPr lang="en-US" sz="1800" dirty="0" smtClean="0"/>
              <a:t>Joint Faculty at the University of Tennessee</a:t>
            </a:r>
          </a:p>
          <a:p>
            <a:pPr algn="r"/>
            <a:r>
              <a:rPr lang="en-US" sz="1800" dirty="0" smtClean="0"/>
              <a:t>Mechanical Engineering </a:t>
            </a:r>
          </a:p>
          <a:p>
            <a:pPr algn="r"/>
            <a:r>
              <a:rPr lang="en-US" sz="1800" dirty="0" smtClean="0"/>
              <a:t>Architecture and Design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5305" y="1432560"/>
            <a:ext cx="198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Tallahassee, FL 32399-2100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832697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7724" r="5050" b="2033"/>
          <a:stretch/>
        </p:blipFill>
        <p:spPr bwMode="auto">
          <a:xfrm>
            <a:off x="624840" y="1778000"/>
            <a:ext cx="5328920" cy="410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3760" y="2948770"/>
            <a:ext cx="2905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Roof cross section showing the spray foam insulation with RH, temperature and moisture pins installed in the wood sheathing.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 smtClean="0"/>
              <a:t>Field instrumentation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4607807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instrumentation</a:t>
            </a:r>
            <a:endParaRPr lang="en-US" dirty="0"/>
          </a:p>
        </p:txBody>
      </p:sp>
      <p:pic>
        <p:nvPicPr>
          <p:cNvPr id="1026" name="Picture 2" descr="https://s.campbellsci.com/images/14-4816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1"/>
          <a:stretch/>
        </p:blipFill>
        <p:spPr bwMode="auto">
          <a:xfrm>
            <a:off x="1069723" y="2328863"/>
            <a:ext cx="2163537" cy="15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" y="4084319"/>
            <a:ext cx="39315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Campbell Scientific Data Logger CR6</a:t>
            </a:r>
          </a:p>
          <a:p>
            <a:r>
              <a:rPr lang="en-US" dirty="0"/>
              <a:t> </a:t>
            </a:r>
            <a:r>
              <a:rPr lang="en-US" dirty="0" smtClean="0"/>
              <a:t>        Data acquisition system</a:t>
            </a:r>
          </a:p>
          <a:p>
            <a:endParaRPr lang="en-US" dirty="0"/>
          </a:p>
          <a:p>
            <a:r>
              <a:rPr lang="en-US" dirty="0" smtClean="0"/>
              <a:t>This instrument is used to collect data</a:t>
            </a:r>
          </a:p>
          <a:p>
            <a:r>
              <a:rPr lang="en-US" dirty="0"/>
              <a:t>s</a:t>
            </a:r>
            <a:r>
              <a:rPr lang="en-US" dirty="0" smtClean="0"/>
              <a:t>uch as temperature and moisture</a:t>
            </a:r>
          </a:p>
          <a:p>
            <a:r>
              <a:rPr lang="en-US" dirty="0" smtClean="0"/>
              <a:t>Content.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8462" t="47863" r="38034" b="18138"/>
          <a:stretch/>
        </p:blipFill>
        <p:spPr bwMode="auto">
          <a:xfrm>
            <a:off x="5506720" y="1719263"/>
            <a:ext cx="2782253" cy="2006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6640" y="4084320"/>
            <a:ext cx="4033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Minneapolis Duct Blaster System</a:t>
            </a:r>
          </a:p>
          <a:p>
            <a:pPr algn="ctr"/>
            <a:endParaRPr lang="en-US" dirty="0"/>
          </a:p>
          <a:p>
            <a:r>
              <a:rPr lang="en-US" dirty="0" smtClean="0"/>
              <a:t>This instrument is used to determine the air leakage in the duct system of a house.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3" y="1719263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71111" r="36184" b="8000"/>
          <a:stretch/>
        </p:blipFill>
        <p:spPr>
          <a:xfrm>
            <a:off x="5897775" y="1887062"/>
            <a:ext cx="2986176" cy="21777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INSTRUMENTATION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4" t="18689" r="25126" b="38503"/>
          <a:stretch/>
        </p:blipFill>
        <p:spPr bwMode="auto">
          <a:xfrm>
            <a:off x="849071" y="1720883"/>
            <a:ext cx="1569009" cy="2536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643120"/>
            <a:ext cx="37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Blower Door Test is used to determine the air leakage through doors, windows and other openings.</a:t>
            </a:r>
            <a:endParaRPr lang="en-US" dirty="0"/>
          </a:p>
        </p:txBody>
      </p:sp>
      <p:pic>
        <p:nvPicPr>
          <p:cNvPr id="2050" name="Picture 2" descr="http://www.woodcraft.com/Images/products/600/1537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87062"/>
            <a:ext cx="2177732" cy="21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0320" y="4663440"/>
            <a:ext cx="35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Moisture pins (nails) are used to determine the moisture content in the wood sheathing.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20" y="3493294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60160" y="2286000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Moisture Pins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695462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Delmhorst</a:t>
            </a:r>
            <a:r>
              <a:rPr lang="en-US" dirty="0" smtClean="0"/>
              <a:t>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The Florida Building Code 2010 provides the following information</a:t>
            </a:r>
          </a:p>
          <a:p>
            <a:r>
              <a:rPr lang="en-US" dirty="0"/>
              <a:t>2304.11.4.2 WOOD STRUCTURAL MEMBERS</a:t>
            </a:r>
          </a:p>
          <a:p>
            <a:pPr marL="45720" indent="0">
              <a:buNone/>
            </a:pPr>
            <a:r>
              <a:rPr lang="en-US" dirty="0"/>
              <a:t>Wood structural members that support moisture-permeable floors or roofs that are exposed to weather, such as concrete or masonry slabs, shall be of naturally durable or preservative-treated wood unless separated from such floors or roofs by impervious moisture barrier</a:t>
            </a:r>
            <a:r>
              <a:rPr lang="en-US" dirty="0" smtClean="0"/>
              <a:t>.</a:t>
            </a:r>
          </a:p>
          <a:p>
            <a:r>
              <a:rPr lang="en-US" dirty="0"/>
              <a:t>2603.4.1.6 Foam Plastics in Attics and crawlspaces</a:t>
            </a:r>
          </a:p>
          <a:p>
            <a:pPr marL="45720" indent="0">
              <a:buNone/>
            </a:pPr>
            <a:r>
              <a:rPr lang="en-US" dirty="0"/>
              <a:t>Within an attic or crawlspace, foam plastic insulation shall be protected against ignition by 1.5in thick mineral fiber insulation, 0.25in wood structural panel or other approved material installed in such a manner that the foam insulation is not exposed.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Codal</a:t>
            </a:r>
            <a:r>
              <a:rPr lang="en-US" dirty="0" smtClean="0"/>
              <a:t>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0999" y="1876266"/>
            <a:ext cx="7898027" cy="394541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 Go/no Go decision for analytical study and benchmarks will be made based on the results of the field study. </a:t>
            </a:r>
          </a:p>
          <a:p>
            <a:pPr algn="just"/>
            <a:r>
              <a:rPr lang="en-US" sz="2800" dirty="0" smtClean="0"/>
              <a:t>The Go decision will allow the ORNL computer toolkit to compare analytical models against empirical findings of moisture accumulation.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0" y="4623047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91594" y="1"/>
            <a:ext cx="851549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115" y="1011186"/>
            <a:ext cx="63895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TOPICS COVERED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Purpose &amp;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Scope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Milestones and 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Field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UFsignatur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05662" y="5252012"/>
            <a:ext cx="2474976" cy="4541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16200000">
            <a:off x="4541465" y="2617083"/>
            <a:ext cx="6546656" cy="1652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FIELD STUDY AND ANALYTICAL ASSESSMENT OF SEALED ATTICS CONDUCTED FOR THE STATE OF </a:t>
            </a:r>
            <a:r>
              <a:rPr lang="en-US" sz="1800" dirty="0" smtClean="0"/>
              <a:t>FLORIDA</a:t>
            </a:r>
            <a:endParaRPr lang="en-US" sz="1200" dirty="0"/>
          </a:p>
          <a:p>
            <a:r>
              <a:rPr lang="en-US" sz="1100" dirty="0" smtClean="0"/>
              <a:t>SPONSOR:  Florida Building Commission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7279138" y="1349719"/>
            <a:ext cx="2982372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63E89"/>
                </a:solidFill>
              </a:rPr>
              <a:t>SCHOOL OF SUSTAINABLE INFRASTRUCTURE &amp; ENVIRONMENT</a:t>
            </a:r>
          </a:p>
        </p:txBody>
      </p:sp>
    </p:spTree>
    <p:extLst>
      <p:ext uri="{BB962C8B-B14F-4D97-AF65-F5344CB8AC3E}">
        <p14:creationId xmlns:p14="http://schemas.microsoft.com/office/powerpoint/2010/main" val="1745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" y="2034031"/>
            <a:ext cx="8651733" cy="333044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300" dirty="0" smtClean="0"/>
              <a:t>University of Florida – Dr. David O. </a:t>
            </a:r>
            <a:r>
              <a:rPr lang="en-US" sz="3300" dirty="0" err="1" smtClean="0"/>
              <a:t>Prevatt</a:t>
            </a:r>
            <a:endParaRPr lang="en-US" sz="3300" dirty="0" smtClean="0"/>
          </a:p>
          <a:p>
            <a:pPr marL="45720" indent="0" algn="just">
              <a:buNone/>
            </a:pPr>
            <a:r>
              <a:rPr lang="en-US" sz="3300" dirty="0" smtClean="0"/>
              <a:t>                                      Associate Professor</a:t>
            </a:r>
          </a:p>
          <a:p>
            <a:pPr marL="45720" indent="0">
              <a:buNone/>
            </a:pPr>
            <a:r>
              <a:rPr lang="en-US" sz="3300" dirty="0" smtClean="0"/>
              <a:t>                                      Dept. of Civil and Coastal Engineering</a:t>
            </a:r>
          </a:p>
          <a:p>
            <a:pPr algn="just"/>
            <a:endParaRPr lang="en-US" sz="3300" dirty="0" smtClean="0"/>
          </a:p>
          <a:p>
            <a:pPr algn="just"/>
            <a:r>
              <a:rPr lang="en-US" sz="3300" dirty="0" smtClean="0"/>
              <a:t>Oak Ridge National Laboratory (Subcontract):</a:t>
            </a:r>
          </a:p>
          <a:p>
            <a:pPr marL="45720" indent="0" algn="just" defTabSz="1660525">
              <a:buNone/>
              <a:tabLst>
                <a:tab pos="2574925" algn="l"/>
              </a:tabLst>
            </a:pPr>
            <a:r>
              <a:rPr lang="en-US" sz="3300" dirty="0" smtClean="0"/>
              <a:t>	- Dr. WA Miller, Building Envelope Program</a:t>
            </a:r>
          </a:p>
          <a:p>
            <a:pPr marL="45720" indent="0" algn="just" defTabSz="1660525">
              <a:buNone/>
              <a:tabLst>
                <a:tab pos="2574925" algn="l"/>
              </a:tabLst>
            </a:pPr>
            <a:r>
              <a:rPr lang="en-US" sz="3300" dirty="0" smtClean="0"/>
              <a:t>	- Dr. S. Pallin</a:t>
            </a:r>
          </a:p>
          <a:p>
            <a:pPr marL="45720" indent="0" algn="just" defTabSz="1660525">
              <a:buNone/>
              <a:tabLst>
                <a:tab pos="2574925" algn="l"/>
              </a:tabLst>
            </a:pPr>
            <a:r>
              <a:rPr lang="en-US" sz="3300" dirty="0" smtClean="0"/>
              <a:t>	- P. Boudreaux</a:t>
            </a:r>
          </a:p>
          <a:p>
            <a:pPr marL="45720" indent="0" algn="just" defTabSz="1660525">
              <a:buNone/>
              <a:tabLst>
                <a:tab pos="2574925" algn="l"/>
              </a:tabLst>
            </a:pPr>
            <a:r>
              <a:rPr lang="en-US" sz="3300" dirty="0" smtClean="0"/>
              <a:t>	- Dr. R. </a:t>
            </a:r>
            <a:r>
              <a:rPr lang="en-US" sz="3300" dirty="0" smtClean="0"/>
              <a:t>Jackson</a:t>
            </a:r>
          </a:p>
          <a:p>
            <a:pPr marL="45720" indent="0" algn="just" defTabSz="1660525">
              <a:buNone/>
              <a:tabLst>
                <a:tab pos="2574925" algn="l"/>
              </a:tabLst>
            </a:pPr>
            <a:r>
              <a:rPr lang="en-US" sz="3300" dirty="0"/>
              <a:t>	</a:t>
            </a:r>
            <a:r>
              <a:rPr lang="en-US" sz="3300" dirty="0" smtClean="0"/>
              <a:t>- A. Desjarlais</a:t>
            </a:r>
            <a:endParaRPr lang="en-US" sz="3300" dirty="0" smtClean="0"/>
          </a:p>
          <a:p>
            <a:pPr marL="45720" indent="0" algn="just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4072890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4407"/>
            <a:ext cx="8381260" cy="43663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693878"/>
            <a:ext cx="6827520" cy="4288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1864" y="790694"/>
            <a:ext cx="487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ORNL Observed </a:t>
            </a:r>
            <a:r>
              <a:rPr lang="en-US" dirty="0" smtClean="0">
                <a:solidFill>
                  <a:srgbClr val="FFFF00"/>
                </a:solidFill>
              </a:rPr>
              <a:t>Peaks </a:t>
            </a:r>
            <a:r>
              <a:rPr lang="en-US" dirty="0">
                <a:solidFill>
                  <a:srgbClr val="FFFF00"/>
                </a:solidFill>
              </a:rPr>
              <a:t>in RH in </a:t>
            </a:r>
            <a:r>
              <a:rPr lang="en-US" dirty="0" smtClean="0">
                <a:solidFill>
                  <a:srgbClr val="FFFF00"/>
                </a:solidFill>
              </a:rPr>
              <a:t>Sealed Attics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Visual Evidence of Moisture Storage in </a:t>
            </a:r>
            <a:r>
              <a:rPr lang="en-US" dirty="0" err="1" smtClean="0">
                <a:solidFill>
                  <a:srgbClr val="FFFF00"/>
                </a:solidFill>
              </a:rPr>
              <a:t>ocSPF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0" y="4714487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Effect of Sealed/Unvented Attics on Indoor Comfort and Roof Assembly Durability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all homes living 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56" y="1692749"/>
            <a:ext cx="6555558" cy="4068657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691113" y="1524000"/>
            <a:ext cx="2315727" cy="4434843"/>
          </a:xfrm>
          <a:prstGeom prst="homePlate">
            <a:avLst>
              <a:gd name="adj" fmla="val 12764"/>
            </a:avLst>
          </a:prstGeom>
          <a:solidFill>
            <a:srgbClr val="006C3A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lIns="73363" tIns="73363" rIns="73363" bIns="73363"/>
          <a:lstStyle/>
          <a:p>
            <a:pPr defTabSz="913235">
              <a:buClr>
                <a:srgbClr val="993300"/>
              </a:buClr>
            </a:pP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28" y="3057170"/>
            <a:ext cx="1971534" cy="1318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SCN1073"/>
          <p:cNvPicPr>
            <a:picLocks noChangeAspect="1" noChangeArrowheads="1"/>
          </p:cNvPicPr>
          <p:nvPr/>
        </p:nvPicPr>
        <p:blipFill>
          <a:blip r:embed="rId5" cstate="print"/>
          <a:srcRect l="2850" t="8800" b="13901"/>
          <a:stretch>
            <a:fillRect/>
          </a:stretch>
        </p:blipFill>
        <p:spPr bwMode="auto">
          <a:xfrm>
            <a:off x="7055515" y="4571659"/>
            <a:ext cx="1968689" cy="117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DSCN1079"/>
          <p:cNvPicPr>
            <a:picLocks noChangeAspect="1" noChangeArrowheads="1"/>
          </p:cNvPicPr>
          <p:nvPr/>
        </p:nvPicPr>
        <p:blipFill>
          <a:blip r:embed="rId6" cstate="print"/>
          <a:srcRect l="44075" t="31647" r="2165" b="26043"/>
          <a:stretch>
            <a:fillRect/>
          </a:stretch>
        </p:blipFill>
        <p:spPr bwMode="auto">
          <a:xfrm>
            <a:off x="7058766" y="1637420"/>
            <a:ext cx="1968689" cy="116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0" y="4758690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u="sng" dirty="0" smtClean="0"/>
              <a:t>PURPOSE</a:t>
            </a:r>
          </a:p>
          <a:p>
            <a:r>
              <a:rPr lang="en-US" dirty="0" smtClean="0"/>
              <a:t>To monitor relative humidity, temperature and moisture content of sheathing in two residential structures having sealed attic systems.</a:t>
            </a:r>
          </a:p>
          <a:p>
            <a:r>
              <a:rPr lang="en-US" dirty="0" smtClean="0"/>
              <a:t>To document the air tightness of the homes, duct systems and sealed attics.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b="1" u="sng" dirty="0" smtClean="0"/>
              <a:t>GOALS</a:t>
            </a:r>
          </a:p>
          <a:p>
            <a:r>
              <a:rPr lang="en-US" dirty="0" smtClean="0"/>
              <a:t>To record the moisture content of the wood roof decks and relative humidity &amp; temperature of the indoor ambient, the outdoor ambient and the attic for a 12 month period that includes the hot and humid summer months.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5373" y="2140224"/>
            <a:ext cx="8717867" cy="4024602"/>
          </a:xfrm>
        </p:spPr>
        <p:txBody>
          <a:bodyPr>
            <a:noAutofit/>
          </a:bodyPr>
          <a:lstStyle/>
          <a:p>
            <a:r>
              <a:rPr lang="en-US" dirty="0" smtClean="0"/>
              <a:t>Two residential structures will be set up across Florida to acquire field data.</a:t>
            </a:r>
          </a:p>
          <a:p>
            <a:r>
              <a:rPr lang="en-US" dirty="0" smtClean="0"/>
              <a:t>Field data will be used to assess the potential of moisture retention in the foam insulation, which can lead to structural damage to the sheathing.</a:t>
            </a:r>
          </a:p>
        </p:txBody>
      </p:sp>
    </p:spTree>
    <p:extLst>
      <p:ext uri="{BB962C8B-B14F-4D97-AF65-F5344CB8AC3E}">
        <p14:creationId xmlns:p14="http://schemas.microsoft.com/office/powerpoint/2010/main" val="36075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113" y="5587759"/>
            <a:ext cx="7929289" cy="1085850"/>
          </a:xfrm>
          <a:prstGeom prst="rect">
            <a:avLst/>
          </a:prstGeom>
          <a:solidFill>
            <a:srgbClr val="CCD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178" y="2153766"/>
            <a:ext cx="7933223" cy="4040557"/>
          </a:xfrm>
        </p:spPr>
        <p:txBody>
          <a:bodyPr/>
          <a:lstStyle/>
          <a:p>
            <a:r>
              <a:rPr lang="en-US" dirty="0" smtClean="0"/>
              <a:t>Two houses to be identified in ASHRAE climatological zones 1 and 2.</a:t>
            </a:r>
          </a:p>
          <a:p>
            <a:r>
              <a:rPr lang="en-US" dirty="0" smtClean="0"/>
              <a:t>Conduct homeowner’s survey to document experience with sealed attics.</a:t>
            </a:r>
          </a:p>
          <a:p>
            <a:r>
              <a:rPr lang="en-US" dirty="0" smtClean="0"/>
              <a:t>Conduct blower door and duct blaster tests to determine air exchange rate.</a:t>
            </a:r>
          </a:p>
          <a:p>
            <a:r>
              <a:rPr lang="en-US" dirty="0" smtClean="0"/>
              <a:t>Install mini-data logger in attic to acquire data wirelessly.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705" y="124254"/>
            <a:ext cx="9052302" cy="6630644"/>
            <a:chOff x="73705" y="124254"/>
            <a:chExt cx="9052302" cy="66306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5" y="124254"/>
              <a:ext cx="9052302" cy="66306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ecagon 5"/>
            <p:cNvSpPr/>
            <p:nvPr/>
          </p:nvSpPr>
          <p:spPr>
            <a:xfrm>
              <a:off x="6152894" y="1354816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Decagon 6"/>
            <p:cNvSpPr/>
            <p:nvPr/>
          </p:nvSpPr>
          <p:spPr>
            <a:xfrm>
              <a:off x="7164983" y="2620152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Decagon 7"/>
            <p:cNvSpPr/>
            <p:nvPr/>
          </p:nvSpPr>
          <p:spPr>
            <a:xfrm>
              <a:off x="5880411" y="2943137"/>
              <a:ext cx="538479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3,4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Decagon 9"/>
            <p:cNvSpPr/>
            <p:nvPr/>
          </p:nvSpPr>
          <p:spPr>
            <a:xfrm>
              <a:off x="4268210" y="569627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Decagon 10"/>
            <p:cNvSpPr/>
            <p:nvPr/>
          </p:nvSpPr>
          <p:spPr>
            <a:xfrm>
              <a:off x="6665424" y="3343750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Decagon 11"/>
            <p:cNvSpPr/>
            <p:nvPr/>
          </p:nvSpPr>
          <p:spPr>
            <a:xfrm>
              <a:off x="6133432" y="3854783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Decagon 12"/>
            <p:cNvSpPr/>
            <p:nvPr/>
          </p:nvSpPr>
          <p:spPr>
            <a:xfrm>
              <a:off x="8547033" y="4114800"/>
              <a:ext cx="531994" cy="355160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823185"/>
            <a:ext cx="4086393" cy="45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043" y="200454"/>
            <a:ext cx="4198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Project Status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5" y="5786330"/>
            <a:ext cx="160020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3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NYHUUltE.Bn3VzzSux9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4083</TotalTime>
  <Words>602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FIELD STUDY AND ANALYTICAL ASSESSMENT OF SEALED ATTICS CONDUCTED FOR THE STATE OF FLORIDA</vt:lpstr>
      <vt:lpstr>PowerPoint Presentation</vt:lpstr>
      <vt:lpstr>Project team</vt:lpstr>
      <vt:lpstr>Motivation</vt:lpstr>
      <vt:lpstr>The Effect of Sealed/Unvented Attics on Indoor Comfort and Roof Assembly Durability </vt:lpstr>
      <vt:lpstr>Purpose &amp; goal</vt:lpstr>
      <vt:lpstr>OBJECTIVES</vt:lpstr>
      <vt:lpstr>SCOPE OF WORK</vt:lpstr>
      <vt:lpstr>PowerPoint Presentation</vt:lpstr>
      <vt:lpstr>Field instrumentation</vt:lpstr>
      <vt:lpstr>Field instrumentation</vt:lpstr>
      <vt:lpstr>FIELD INSTRUMENTATION</vt:lpstr>
      <vt:lpstr>Codal provisions</vt:lpstr>
      <vt:lpstr>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Lisek</dc:creator>
  <cp:lastModifiedBy>William Miller</cp:lastModifiedBy>
  <cp:revision>209</cp:revision>
  <cp:lastPrinted>2016-02-24T19:58:47Z</cp:lastPrinted>
  <dcterms:created xsi:type="dcterms:W3CDTF">2015-01-17T16:29:06Z</dcterms:created>
  <dcterms:modified xsi:type="dcterms:W3CDTF">2016-03-01T22:09:36Z</dcterms:modified>
</cp:coreProperties>
</file>